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Gill Sans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2E5D72D-36D9-4F57-892A-F46630C6AECD}">
  <a:tblStyle styleId="{B2E5D72D-36D9-4F57-892A-F46630C6AE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4.xml"/><Relationship Id="rId42" Type="http://schemas.openxmlformats.org/officeDocument/2006/relationships/font" Target="fonts/Lato-regular.fntdata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6.xml"/><Relationship Id="rId44" Type="http://schemas.openxmlformats.org/officeDocument/2006/relationships/font" Target="fonts/Lato-italic.fntdata"/><Relationship Id="rId21" Type="http://schemas.openxmlformats.org/officeDocument/2006/relationships/slide" Target="slides/slide15.xml"/><Relationship Id="rId43" Type="http://schemas.openxmlformats.org/officeDocument/2006/relationships/font" Target="fonts/Lato-bold.fntdata"/><Relationship Id="rId24" Type="http://schemas.openxmlformats.org/officeDocument/2006/relationships/slide" Target="slides/slide18.xml"/><Relationship Id="rId46" Type="http://schemas.openxmlformats.org/officeDocument/2006/relationships/font" Target="fonts/GillSans-regular.fntdata"/><Relationship Id="rId23" Type="http://schemas.openxmlformats.org/officeDocument/2006/relationships/slide" Target="slides/slide17.xml"/><Relationship Id="rId45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GillSans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Montserrat-bold.fntdata"/><Relationship Id="rId16" Type="http://schemas.openxmlformats.org/officeDocument/2006/relationships/slide" Target="slides/slide10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3bee9a6ae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3bee9a6ae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3bee9a6ae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3bee9a6ae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3bee9a6ae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3bee9a6ae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3bee9a6ae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3bee9a6ae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3bee9a6ae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3bee9a6ae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3bee9a6ae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3bee9a6ae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3bee9a6ae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3bee9a6ae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747cb4c22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747cb4c22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3bee9a6ae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3bee9a6ae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47cb4c22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747cb4c22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810d0c5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6810d0c5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8d7f1a74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8d7f1a74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3bee9a6ae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3bee9a6ae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bee9a6ae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3bee9a6ae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3bee9a6ae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3bee9a6ae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3bee9a6ae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3bee9a6ae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3bee9a6ae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3bee9a6ae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747cb4c22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747cb4c22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3bee9a6ae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3bee9a6ae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47cb4c22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747cb4c22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747cb4c22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747cb4c22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810d0c585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810d0c585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6810d0c585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6810d0c585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747cb4c22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747cb4c22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810d0c585_0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6810d0c585_0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810d0c585_0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6810d0c585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810d0c585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6810d0c585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810d0c585_0_1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6810d0c585_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3bee9a6ae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3bee9a6ae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3bee9a6ae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3bee9a6ae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994075" y="1579450"/>
            <a:ext cx="60183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20">
                <a:solidFill>
                  <a:srgbClr val="FFFFFF"/>
                </a:solidFill>
              </a:rPr>
              <a:t>ONLINE MOVIE TICKETS BOOKING</a:t>
            </a:r>
            <a:endParaRPr b="1" sz="362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1297500" y="1836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USER LOGIN</a:t>
            </a:r>
            <a:endParaRPr b="1" sz="2600"/>
          </a:p>
        </p:txBody>
      </p:sp>
      <p:pic>
        <p:nvPicPr>
          <p:cNvPr id="188" name="Google Shape;1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097700"/>
            <a:ext cx="7313088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USER DASHBOARD</a:t>
            </a:r>
            <a:endParaRPr b="1"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5"/>
              <a:t>(AFTER LOGIN)</a:t>
            </a:r>
            <a:endParaRPr b="1" sz="1755"/>
          </a:p>
        </p:txBody>
      </p:sp>
      <p:pic>
        <p:nvPicPr>
          <p:cNvPr id="194" name="Google Shape;1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61775"/>
            <a:ext cx="7106205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type="title"/>
          </p:nvPr>
        </p:nvSpPr>
        <p:spPr>
          <a:xfrm>
            <a:off x="1297500" y="243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FILTER MOVIE</a:t>
            </a:r>
            <a:endParaRPr b="1" sz="2600"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988" y="1230100"/>
            <a:ext cx="6945936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SEARCH MOVIE</a:t>
            </a:r>
            <a:endParaRPr b="1" sz="2600"/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75" y="1885950"/>
            <a:ext cx="4021589" cy="19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077" y="1885950"/>
            <a:ext cx="4267199" cy="1952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FILTERING</a:t>
            </a:r>
            <a:endParaRPr b="1" sz="2600"/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00" y="1656325"/>
            <a:ext cx="4410845" cy="20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891" y="1656325"/>
            <a:ext cx="4222858" cy="201245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 txBox="1"/>
          <p:nvPr/>
        </p:nvSpPr>
        <p:spPr>
          <a:xfrm>
            <a:off x="624225" y="3825050"/>
            <a:ext cx="281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Comedy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4824575" y="3815325"/>
            <a:ext cx="42393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Thriller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BOOK MOVIE</a:t>
            </a:r>
            <a:endParaRPr b="1" sz="2600"/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950" y="1372725"/>
            <a:ext cx="7474344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1374125" y="403750"/>
            <a:ext cx="70389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 CART</a:t>
            </a:r>
            <a:endParaRPr b="1"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800" y="1497975"/>
            <a:ext cx="7968302" cy="23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1257450" y="3437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PAYMENT</a:t>
            </a:r>
            <a:endParaRPr/>
          </a:p>
        </p:txBody>
      </p:sp>
      <p:pic>
        <p:nvPicPr>
          <p:cNvPr id="234" name="Google Shape;2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825" y="1567550"/>
            <a:ext cx="7467849" cy="23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ORDER SUMMARY</a:t>
            </a:r>
            <a:endParaRPr b="1" sz="2600"/>
          </a:p>
        </p:txBody>
      </p:sp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100" y="1239800"/>
            <a:ext cx="4042568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50"/>
              <a:t>USER DASHBOARD</a:t>
            </a:r>
            <a:br>
              <a:rPr b="1" lang="en"/>
            </a:br>
            <a:r>
              <a:rPr b="1" lang="en" sz="2066"/>
              <a:t>(AFTER CLICKING ON BOOK MORE)</a:t>
            </a:r>
            <a:endParaRPr b="1" sz="2066"/>
          </a:p>
        </p:txBody>
      </p:sp>
      <p:sp>
        <p:nvSpPr>
          <p:cNvPr id="246" name="Google Shape;246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350" y="1394950"/>
            <a:ext cx="7410423" cy="344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/>
          <p:nvPr>
            <p:ph type="title"/>
          </p:nvPr>
        </p:nvSpPr>
        <p:spPr>
          <a:xfrm>
            <a:off x="1202625" y="246825"/>
            <a:ext cx="70389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TEAM MEMBERS</a:t>
            </a:r>
            <a:endParaRPr b="1" sz="3000"/>
          </a:p>
        </p:txBody>
      </p:sp>
      <p:graphicFrame>
        <p:nvGraphicFramePr>
          <p:cNvPr id="140" name="Google Shape;140;p14"/>
          <p:cNvGraphicFramePr/>
          <p:nvPr/>
        </p:nvGraphicFramePr>
        <p:xfrm>
          <a:off x="1202625" y="101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{B2E5D72D-36D9-4F57-892A-F46630C6AECD}</a:tableStyleId>
              </a:tblPr>
              <a:tblGrid>
                <a:gridCol w="1628950"/>
                <a:gridCol w="1769725"/>
                <a:gridCol w="3373925"/>
              </a:tblGrid>
              <a:tr h="641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EMPLOYEE ID</a:t>
                      </a:r>
                      <a:endParaRPr b="1"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NAME</a:t>
                      </a:r>
                      <a:endParaRPr b="1"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ROLE</a:t>
                      </a:r>
                      <a:endParaRPr b="1"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3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2563935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Kabilan M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Login module(Frontend and Backend)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3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2564331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Kathiresan X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Filter module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(Frontend and Backend)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3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2563523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Niroop S Rao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Movie module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(Frontend and Backend)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3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2564281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Rishabh Chaurasia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Register module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(Frontend and Backend)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8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2564006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Shreya Ajit Kudachi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Payment module(Frontend )&amp; Summary &amp; JUNIT  testing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8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2563893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Sourav Kumar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Overall integration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(Frontend and Backend)&amp; Postman testing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8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2563060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Vaishnavi Arunachalam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Cart module(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Frontend and Backend)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2563534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Wellwin K M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Admin module - Manage users and payment(CURD) - 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(Frontend and Backend)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ADMIN LOGIN</a:t>
            </a:r>
            <a:endParaRPr b="1" sz="2500"/>
          </a:p>
        </p:txBody>
      </p:sp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775" y="1384050"/>
            <a:ext cx="7352746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ADMIN DASHBOARD</a:t>
            </a:r>
            <a:endParaRPr b="1" sz="2500"/>
          </a:p>
        </p:txBody>
      </p:sp>
      <p:pic>
        <p:nvPicPr>
          <p:cNvPr id="259" name="Google Shape;2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175" y="1428250"/>
            <a:ext cx="752412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DELETED MOVIE</a:t>
            </a:r>
            <a:endParaRPr b="1" sz="2600"/>
          </a:p>
        </p:txBody>
      </p:sp>
      <p:pic>
        <p:nvPicPr>
          <p:cNvPr id="265" name="Google Shape;2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000" y="1506500"/>
            <a:ext cx="7720099" cy="337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ADDING MOVIE</a:t>
            </a:r>
            <a:endParaRPr b="1" sz="2600"/>
          </a:p>
        </p:txBody>
      </p:sp>
      <p:pic>
        <p:nvPicPr>
          <p:cNvPr id="271" name="Google Shape;2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575" y="1265775"/>
            <a:ext cx="6903494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AFTER ADDING MOVIE</a:t>
            </a:r>
            <a:endParaRPr b="1" sz="2600"/>
          </a:p>
        </p:txBody>
      </p:sp>
      <p:pic>
        <p:nvPicPr>
          <p:cNvPr id="277" name="Google Shape;2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600" y="1307850"/>
            <a:ext cx="7651502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MANAGE CUSTOMER</a:t>
            </a:r>
            <a:endParaRPr b="1" sz="2600"/>
          </a:p>
        </p:txBody>
      </p:sp>
      <p:pic>
        <p:nvPicPr>
          <p:cNvPr id="283" name="Google Shape;2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0350"/>
            <a:ext cx="8839200" cy="2370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MANAGE CUSTOMER</a:t>
            </a:r>
            <a:endParaRPr b="1"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66"/>
              <a:t>(AFTER CLICKING CUSTOMER ORDER)</a:t>
            </a:r>
            <a:endParaRPr b="1" sz="1766"/>
          </a:p>
        </p:txBody>
      </p:sp>
      <p:sp>
        <p:nvSpPr>
          <p:cNvPr id="289" name="Google Shape;289;p3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00" y="1567550"/>
            <a:ext cx="8475749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ORDER HISTORY</a:t>
            </a:r>
            <a:endParaRPr b="1" sz="2600"/>
          </a:p>
        </p:txBody>
      </p:sp>
      <p:pic>
        <p:nvPicPr>
          <p:cNvPr id="296" name="Google Shape;2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475" y="1460250"/>
            <a:ext cx="8025475" cy="2553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>
            <p:ph type="title"/>
          </p:nvPr>
        </p:nvSpPr>
        <p:spPr>
          <a:xfrm>
            <a:off x="1297500" y="393750"/>
            <a:ext cx="70389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JUNIT TESTING</a:t>
            </a:r>
            <a:endParaRPr b="1" sz="2600"/>
          </a:p>
        </p:txBody>
      </p:sp>
      <p:sp>
        <p:nvSpPr>
          <p:cNvPr id="302" name="Google Shape;302;p4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40"/>
          <p:cNvPicPr preferRelativeResize="0"/>
          <p:nvPr/>
        </p:nvPicPr>
        <p:blipFill rotWithShape="1">
          <a:blip r:embed="rId3">
            <a:alphaModFix/>
          </a:blip>
          <a:srcRect b="4379" l="0" r="0" t="0"/>
          <a:stretch/>
        </p:blipFill>
        <p:spPr>
          <a:xfrm>
            <a:off x="1160700" y="1232475"/>
            <a:ext cx="7557802" cy="346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/>
          <p:nvPr>
            <p:ph type="title"/>
          </p:nvPr>
        </p:nvSpPr>
        <p:spPr>
          <a:xfrm>
            <a:off x="1297500" y="393750"/>
            <a:ext cx="70389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POSTMAN TESTING</a:t>
            </a:r>
            <a:endParaRPr b="1" sz="2600"/>
          </a:p>
        </p:txBody>
      </p:sp>
      <p:pic>
        <p:nvPicPr>
          <p:cNvPr id="309" name="Google Shape;309;p41"/>
          <p:cNvPicPr preferRelativeResize="0"/>
          <p:nvPr/>
        </p:nvPicPr>
        <p:blipFill rotWithShape="1">
          <a:blip r:embed="rId3">
            <a:alphaModFix/>
          </a:blip>
          <a:srcRect b="-4015" l="0" r="3222" t="6320"/>
          <a:stretch/>
        </p:blipFill>
        <p:spPr>
          <a:xfrm>
            <a:off x="1222825" y="1074875"/>
            <a:ext cx="7274952" cy="37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1297500" y="393750"/>
            <a:ext cx="70389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INTRODUCTION</a:t>
            </a:r>
            <a:endParaRPr b="1" sz="2600"/>
          </a:p>
        </p:txBody>
      </p:sp>
      <p:sp>
        <p:nvSpPr>
          <p:cNvPr id="146" name="Google Shape;146;p15"/>
          <p:cNvSpPr txBox="1"/>
          <p:nvPr>
            <p:ph idx="1" type="body"/>
          </p:nvPr>
        </p:nvSpPr>
        <p:spPr>
          <a:xfrm>
            <a:off x="1297500" y="1495025"/>
            <a:ext cx="7038900" cy="25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project “Online Movie Ticket Booking System” is dedicated to the general requirements of multiplex theaters.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main aim of the project is to create an Online Movie Ticket Booking processing that allows customers to know more about the Movie details and functioning that gives the </a:t>
            </a:r>
            <a:r>
              <a:rPr lang="en" sz="1800">
                <a:solidFill>
                  <a:srgbClr val="FFFFFF"/>
                </a:solidFill>
              </a:rPr>
              <a:t>real life understanding of online movie ticket booking system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/>
          <p:nvPr>
            <p:ph type="title"/>
          </p:nvPr>
        </p:nvSpPr>
        <p:spPr>
          <a:xfrm>
            <a:off x="1297500" y="393750"/>
            <a:ext cx="7038900" cy="7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CONCLUSION</a:t>
            </a:r>
            <a:endParaRPr b="1" sz="2600"/>
          </a:p>
        </p:txBody>
      </p:sp>
      <p:sp>
        <p:nvSpPr>
          <p:cNvPr id="315" name="Google Shape;315;p42"/>
          <p:cNvSpPr txBox="1"/>
          <p:nvPr>
            <p:ph idx="1" type="body"/>
          </p:nvPr>
        </p:nvSpPr>
        <p:spPr>
          <a:xfrm>
            <a:off x="1297500" y="1815225"/>
            <a:ext cx="7038900" cy="25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project has been developed successfully and the overall performance of the system has been found satisfactory.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have successfully created the user friendly interface for both the admin and the end user with basic functionalities.</a:t>
            </a:r>
            <a:endParaRPr sz="1800"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04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THANK YOU</a:t>
            </a:r>
            <a:endParaRPr b="1"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OBJECTIVE</a:t>
            </a:r>
            <a:endParaRPr b="1" sz="2600"/>
          </a:p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9881" lvl="0" marL="457200" rtl="0" algn="l">
              <a:spcBef>
                <a:spcPts val="0"/>
              </a:spcBef>
              <a:spcAft>
                <a:spcPts val="0"/>
              </a:spcAft>
              <a:buSzPts val="1438"/>
              <a:buChar char="●"/>
            </a:pPr>
            <a:r>
              <a:rPr lang="en" sz="1437"/>
              <a:t>The main objectives of our project are as follows:</a:t>
            </a:r>
            <a:endParaRPr sz="1437"/>
          </a:p>
          <a:p>
            <a:pPr indent="-319881" lvl="2" marL="1371600" rtl="0" algn="l">
              <a:spcBef>
                <a:spcPts val="0"/>
              </a:spcBef>
              <a:spcAft>
                <a:spcPts val="0"/>
              </a:spcAft>
              <a:buSzPts val="1438"/>
              <a:buChar char="■"/>
            </a:pPr>
            <a:r>
              <a:rPr lang="en" sz="1437"/>
              <a:t>Facility to store the information of new customer &amp; different types of movie show timing &amp; ticket rates of different types on show class etc.</a:t>
            </a:r>
            <a:endParaRPr sz="1437"/>
          </a:p>
          <a:p>
            <a:pPr indent="-319881" lvl="2" marL="1371600" rtl="0" algn="l">
              <a:spcBef>
                <a:spcPts val="0"/>
              </a:spcBef>
              <a:spcAft>
                <a:spcPts val="0"/>
              </a:spcAft>
              <a:buSzPts val="1438"/>
              <a:buChar char="■"/>
            </a:pPr>
            <a:r>
              <a:rPr lang="en" sz="1437"/>
              <a:t>Interest to develop a good user friendly website with many online transactions using a database.</a:t>
            </a:r>
            <a:endParaRPr sz="1437"/>
          </a:p>
          <a:p>
            <a:pPr indent="-319881" lvl="2" marL="1371600" rtl="0" algn="l">
              <a:spcBef>
                <a:spcPts val="0"/>
              </a:spcBef>
              <a:spcAft>
                <a:spcPts val="0"/>
              </a:spcAft>
              <a:buSzPts val="1438"/>
              <a:buChar char="■"/>
            </a:pPr>
            <a:r>
              <a:rPr lang="en" sz="1437"/>
              <a:t>To fulfill basic requirements and use of ease to book online movie, through  online movie booking system.</a:t>
            </a:r>
            <a:endParaRPr sz="1437"/>
          </a:p>
          <a:p>
            <a:pPr indent="-319881" lvl="2" marL="1371600" rtl="0" algn="l">
              <a:spcBef>
                <a:spcPts val="0"/>
              </a:spcBef>
              <a:spcAft>
                <a:spcPts val="0"/>
              </a:spcAft>
              <a:buSzPts val="1438"/>
              <a:buChar char="■"/>
            </a:pPr>
            <a:r>
              <a:rPr lang="en" sz="1437"/>
              <a:t>To increase our knowledge horizon in technologies like spring boot, angular,postman etc.</a:t>
            </a:r>
            <a:endParaRPr sz="1437"/>
          </a:p>
          <a:p>
            <a:pPr indent="-319881" lvl="2" marL="1371600" rtl="0" algn="l">
              <a:spcBef>
                <a:spcPts val="0"/>
              </a:spcBef>
              <a:spcAft>
                <a:spcPts val="0"/>
              </a:spcAft>
              <a:buSzPts val="1438"/>
              <a:buChar char="■"/>
            </a:pPr>
            <a:r>
              <a:rPr lang="en" sz="1437"/>
              <a:t>To reduce the money and efforts in managing the record and saving time.</a:t>
            </a:r>
            <a:endParaRPr sz="457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TOOLS AND TECHNOLOGIES</a:t>
            </a:r>
            <a:endParaRPr b="1" sz="2600"/>
          </a:p>
        </p:txBody>
      </p:sp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1297500" y="1567550"/>
            <a:ext cx="7038900" cy="27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03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1" lang="en"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Front End:</a:t>
            </a:r>
            <a:r>
              <a:rPr lang="en"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" sz="240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Angular 13/HTML/CSS</a:t>
            </a:r>
            <a:endParaRPr sz="100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03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1" lang="en"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Server-Side:</a:t>
            </a:r>
            <a:r>
              <a:rPr lang="en"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" sz="240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Spring Boot</a:t>
            </a:r>
            <a:endParaRPr sz="100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03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1" lang="en"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Backend:</a:t>
            </a:r>
            <a:r>
              <a:rPr lang="en"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" sz="240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MySQL ,</a:t>
            </a:r>
            <a:r>
              <a:rPr lang="en" sz="2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40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Hibernate</a:t>
            </a:r>
            <a:endParaRPr sz="240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03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1" lang="en"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Server:</a:t>
            </a:r>
            <a:r>
              <a:rPr lang="en"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" sz="240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Tomcat </a:t>
            </a:r>
            <a:endParaRPr sz="100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03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1" lang="en"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Operating System:</a:t>
            </a:r>
            <a:r>
              <a:rPr lang="en"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" sz="240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Windows 10/11</a:t>
            </a:r>
            <a:endParaRPr sz="51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1297500" y="393750"/>
            <a:ext cx="70389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ADMIN &amp; USER ROLES</a:t>
            </a:r>
            <a:endParaRPr b="1" sz="2600"/>
          </a:p>
        </p:txBody>
      </p:sp>
      <p:graphicFrame>
        <p:nvGraphicFramePr>
          <p:cNvPr id="164" name="Google Shape;164;p18"/>
          <p:cNvGraphicFramePr/>
          <p:nvPr/>
        </p:nvGraphicFramePr>
        <p:xfrm>
          <a:off x="1197450" y="135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{B2E5D72D-36D9-4F57-892A-F46630C6AECD}</a:tableStyleId>
              </a:tblPr>
              <a:tblGrid>
                <a:gridCol w="3619500"/>
                <a:gridCol w="3619500"/>
              </a:tblGrid>
              <a:tr h="506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ADMIN ROLE</a:t>
                      </a:r>
                      <a:endParaRPr b="1" sz="2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USER ROLE</a:t>
                      </a:r>
                      <a:endParaRPr b="1" sz="2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AutoNum type="arabicPeriod"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Login Process (Sign In)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AutoNum type="arabicPeriod"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Add/Delete Movies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AutoNum type="arabicPeriod"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View and Update Movie Details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AutoNum type="arabicPeriod"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Enable or Disable Movie Shows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AutoNum type="arabicPeriod"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Manage Users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AutoNum type="arabicPeriod"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Manage Purchases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365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AutoNum type="arabicPeriod"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Registration Process (Sign Up)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indent="-3365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AutoNum type="arabicPeriod"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Login Process (Sign In)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indent="-3365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AutoNum type="arabicPeriod"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Filter &amp; Search based on end user needs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indent="-3365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AutoNum type="arabicPeriod"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Booking Process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indent="-3365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AutoNum type="arabicPeriod"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Payment &amp; Summary Process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title"/>
          </p:nvPr>
        </p:nvSpPr>
        <p:spPr>
          <a:xfrm>
            <a:off x="1297500" y="353725"/>
            <a:ext cx="70389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DATABASE SCHEMA</a:t>
            </a:r>
            <a:endParaRPr b="1" sz="2600"/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163" y="1163000"/>
            <a:ext cx="5201570" cy="376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USER DASHBOARD</a:t>
            </a:r>
            <a:endParaRPr b="1" sz="2600"/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925" y="1237800"/>
            <a:ext cx="6896472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REGISTER USER</a:t>
            </a:r>
            <a:endParaRPr b="1" sz="2600"/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1516725"/>
            <a:ext cx="7559726" cy="31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